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3"/>
  </p:notesMasterIdLst>
  <p:sldIdLst>
    <p:sldId id="256" r:id="rId3"/>
    <p:sldId id="258" r:id="rId4"/>
    <p:sldId id="262" r:id="rId5"/>
    <p:sldId id="297" r:id="rId6"/>
    <p:sldId id="298" r:id="rId7"/>
    <p:sldId id="299" r:id="rId8"/>
    <p:sldId id="263" r:id="rId9"/>
    <p:sldId id="259" r:id="rId10"/>
    <p:sldId id="260" r:id="rId11"/>
    <p:sldId id="261"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dvent Pro Light" panose="02000506040000020004" pitchFamily="2" charset="77"/>
      <p:regular r:id="rId44"/>
      <p:bold r:id="rId45"/>
    </p:embeddedFont>
    <p:embeddedFont>
      <p:font typeface="Amatic SC" pitchFamily="2" charset="-79"/>
      <p:regular r:id="rId46"/>
      <p:bold r:id="rId47"/>
    </p:embeddedFont>
    <p:embeddedFont>
      <p:font typeface="Anton" pitchFamily="2" charset="77"/>
      <p:regular r:id="rId48"/>
    </p:embeddedFont>
    <p:embeddedFont>
      <p:font typeface="Calibri" panose="020F0502020204030204" pitchFamily="34" charset="0"/>
      <p:regular r:id="rId49"/>
      <p:bold r:id="rId50"/>
      <p:italic r:id="rId51"/>
      <p:boldItalic r:id="rId52"/>
    </p:embeddedFont>
    <p:embeddedFont>
      <p:font typeface="Fira Sans Condensed" panose="020F0502020204030204" pitchFamily="34" charset="0"/>
      <p:regular r:id="rId53"/>
      <p:bold r:id="rId54"/>
      <p:italic r:id="rId55"/>
      <p:boldItalic r:id="rId56"/>
    </p:embeddedFont>
    <p:embeddedFont>
      <p:font typeface="Fira Sans Condensed Light" panose="020F0302020204030204" pitchFamily="34" charset="0"/>
      <p:regular r:id="rId57"/>
      <p:bold r:id="rId58"/>
      <p:italic r:id="rId59"/>
      <p:boldItalic r:id="rId60"/>
    </p:embeddedFont>
    <p:embeddedFont>
      <p:font typeface="Josefin Slab" pitchFamily="2" charset="77"/>
      <p:regular r:id="rId61"/>
      <p:bold r:id="rId62"/>
      <p:italic r:id="rId63"/>
      <p:boldItalic r:id="rId64"/>
    </p:embeddedFont>
    <p:embeddedFont>
      <p:font typeface="Proxima Nova" panose="02000506030000020004" pitchFamily="2" charset="0"/>
      <p:regular r:id="rId65"/>
      <p:bold r:id="rId66"/>
      <p:italic r:id="rId67"/>
      <p:boldItalic r:id="rId68"/>
    </p:embeddedFont>
    <p:embeddedFont>
      <p:font typeface="Proxima Nova Semibold" panose="02000506030000020004" pitchFamily="2" charset="0"/>
      <p:regular r:id="rId69"/>
      <p:bold r:id="rId70"/>
      <p:italic r:id="rId71"/>
      <p:boldItalic r:id="rId72"/>
    </p:embeddedFont>
    <p:embeddedFont>
      <p:font typeface="Rajdhani" panose="02000000000000000000" pitchFamily="2" charset="77"/>
      <p:regular r:id="rId73"/>
      <p:bold r:id="rId74"/>
    </p:embeddedFont>
    <p:embeddedFont>
      <p:font typeface="Roboto Medium" panose="020F0502020204030204" pitchFamily="34"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Präsentation" id="{D3829438-CC9F-A54D-B3B8-5222A767999B}">
          <p14:sldIdLst>
            <p14:sldId id="256"/>
            <p14:sldId id="258"/>
            <p14:sldId id="262"/>
            <p14:sldId id="297"/>
            <p14:sldId id="298"/>
            <p14:sldId id="299"/>
          </p14:sldIdLst>
        </p14:section>
        <p14:section name="Backlog" id="{7A61DB8E-C43A-4D4B-A151-9403F8247A22}">
          <p14:sldIdLst>
            <p14:sldId id="263"/>
            <p14:sldId id="259"/>
            <p14:sldId id="260"/>
            <p14:sldId id="261"/>
            <p14:sldId id="264"/>
            <p14:sldId id="265"/>
            <p14:sldId id="266"/>
            <p14:sldId id="267"/>
            <p14:sldId id="268"/>
            <p14:sldId id="269"/>
            <p14:sldId id="270"/>
            <p14:sldId id="271"/>
            <p14:sldId id="272"/>
            <p14:sldId id="273"/>
            <p14:sldId id="274"/>
            <p14:sldId id="275"/>
            <p14:sldId id="276"/>
            <p14:sldId id="277"/>
            <p14:sldId id="278"/>
            <p14:sldId id="279"/>
            <p14:sldId id="280"/>
            <p14:sldId id="283"/>
            <p14:sldId id="284"/>
            <p14:sldId id="285"/>
            <p14:sldId id="286"/>
            <p14:sldId id="287"/>
            <p14:sldId id="288"/>
            <p14:sldId id="289"/>
            <p14:sldId id="290"/>
            <p14:sldId id="291"/>
            <p14:sldId id="292"/>
            <p14:sldId id="293"/>
            <p14:sldId id="294"/>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F293BF-F3F3-4FD8-84E4-91F051990485}">
  <a:tblStyle styleId="{D8F293BF-F3F3-4FD8-84E4-91F0519904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snapToObjects="1">
      <p:cViewPr varScale="1">
        <p:scale>
          <a:sx n="156" d="100"/>
          <a:sy n="156"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0.fntdata"/><Relationship Id="rId58" Type="http://schemas.openxmlformats.org/officeDocument/2006/relationships/font" Target="fonts/font15.fntdata"/><Relationship Id="rId74" Type="http://schemas.openxmlformats.org/officeDocument/2006/relationships/font" Target="fonts/font31.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8.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font" Target="fonts/font34.fntdata"/><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font" Target="fonts/font35.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font" Target="fonts/font33.fntdata"/><Relationship Id="rId7" Type="http://schemas.openxmlformats.org/officeDocument/2006/relationships/slide" Target="slides/slide5.xml"/><Relationship Id="rId71"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2.fntdata"/><Relationship Id="rId66" Type="http://schemas.openxmlformats.org/officeDocument/2006/relationships/font" Target="fonts/font23.fntdata"/></Relationships>
</file>

<file path=ppt/media/image1.jpg>
</file>

<file path=ppt/media/image10.jpg>
</file>

<file path=ppt/media/image11.png>
</file>

<file path=ppt/media/image12.png>
</file>

<file path=ppt/media/image2.jp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4371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39627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056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2087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8653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5161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lang="en" sz="900" b="1">
                <a:solidFill>
                  <a:schemeClr val="lt2"/>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lang="en" sz="900"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lang="en" sz="900"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extLst>
      <p:ext uri="{BB962C8B-B14F-4D97-AF65-F5344CB8AC3E}">
        <p14:creationId xmlns:p14="http://schemas.microsoft.com/office/powerpoint/2010/main" val="29891810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612923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3898459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8" r:id="rId9"/>
    <p:sldLayoutId id="2147483659" r:id="rId10"/>
    <p:sldLayoutId id="2147483660" r:id="rId11"/>
    <p:sldLayoutId id="2147483661" r:id="rId12"/>
    <p:sldLayoutId id="2147483663" r:id="rId13"/>
    <p:sldLayoutId id="2147483664" r:id="rId14"/>
    <p:sldLayoutId id="2147483665" r:id="rId15"/>
    <p:sldLayoutId id="2147483666" r:id="rId16"/>
    <p:sldLayoutId id="2147483667" r:id="rId17"/>
    <p:sldLayoutId id="2147483671" r:id="rId18"/>
    <p:sldLayoutId id="2147483672" r:id="rId19"/>
    <p:sldLayoutId id="2147483673"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hyperlink" Target="https://docs.google.com/spreadsheets/d/1Ori0VZIgqnlc1Jsma_eqs9FlNMkQQk0VeD4tkX0odBY/copy"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9.jpg"/></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8" Type="http://schemas.openxmlformats.org/officeDocument/2006/relationships/hyperlink" Target="https://www.flaticon.com/packs/artificial-intelligence-11/?utm_source=slidesgo_template&amp;utm_medium=referral-link&amp;utm_campaign=sg_resources&amp;utm_content=flaticon" TargetMode="External"/><Relationship Id="rId3" Type="http://schemas.openxmlformats.org/officeDocument/2006/relationships/image" Target="../media/image2.jpg"/><Relationship Id="rId7" Type="http://schemas.openxmlformats.org/officeDocument/2006/relationships/hyperlink" Target="https://www.freepik.com/free-vector/abstract-artificial-intelligence-background_2741944.htm"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20000" y="1139150"/>
            <a:ext cx="5346064"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latin typeface="Rajdhani"/>
                <a:ea typeface="Rajdhani"/>
                <a:cs typeface="Rajdhani"/>
                <a:sym typeface="Rajdhani"/>
              </a:rPr>
              <a:t>Nachrichten</a:t>
            </a:r>
            <a:r>
              <a:rPr lang="en" dirty="0">
                <a:latin typeface="Rajdhani"/>
                <a:ea typeface="Rajdhani"/>
                <a:cs typeface="Rajdhani"/>
                <a:sym typeface="Rajdhani"/>
              </a:rPr>
              <a:t> Dashboard</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719999" y="3585075"/>
            <a:ext cx="5035821"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latin typeface="Fira Sans Condensed Light"/>
                <a:ea typeface="Fira Sans Condensed Light"/>
                <a:cs typeface="Fira Sans Condensed Light"/>
                <a:sym typeface="Fira Sans Condensed Light"/>
              </a:rPr>
              <a:t>Janes Horst, Benedikt Schwering, Florian </a:t>
            </a:r>
            <a:r>
              <a:rPr lang="de-DE" dirty="0" err="1">
                <a:latin typeface="Fira Sans Condensed Light"/>
                <a:ea typeface="Fira Sans Condensed Light"/>
                <a:cs typeface="Fira Sans Condensed Light"/>
                <a:sym typeface="Fira Sans Condensed Light"/>
              </a:rPr>
              <a:t>Tünte</a:t>
            </a:r>
            <a:r>
              <a:rPr lang="de-DE" dirty="0">
                <a:latin typeface="Fira Sans Condensed Light"/>
                <a:ea typeface="Fira Sans Condensed Light"/>
                <a:cs typeface="Fira Sans Condensed Light"/>
                <a:sym typeface="Fira Sans Condensed Light"/>
              </a:rPr>
              <a:t>, Marek Brüning</a:t>
            </a:r>
            <a:endParaRPr dirty="0">
              <a:latin typeface="Fira Sans Condensed Light"/>
              <a:ea typeface="Fira Sans Condensed Light"/>
              <a:cs typeface="Fira Sans Condensed Light"/>
              <a:sym typeface="Fira Sans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WHAT SETS US APART?</a:t>
            </a:r>
            <a:endParaRPr sz="3000"/>
          </a:p>
        </p:txBody>
      </p:sp>
      <p:sp>
        <p:nvSpPr>
          <p:cNvPr id="161" name="Google Shape;161;p29"/>
          <p:cNvSpPr txBox="1">
            <a:spLocks noGrp="1"/>
          </p:cNvSpPr>
          <p:nvPr>
            <p:ph type="subTitle" idx="1"/>
          </p:nvPr>
        </p:nvSpPr>
        <p:spPr>
          <a:xfrm>
            <a:off x="72000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Despite being red, Mars is actually a cold place. It’s full of iron oxide dust</a:t>
            </a:r>
            <a:endParaRPr/>
          </a:p>
        </p:txBody>
      </p:sp>
      <p:sp>
        <p:nvSpPr>
          <p:cNvPr id="162" name="Google Shape;162;p29"/>
          <p:cNvSpPr txBox="1">
            <a:spLocks noGrp="1"/>
          </p:cNvSpPr>
          <p:nvPr>
            <p:ph type="subTitle" idx="2"/>
          </p:nvPr>
        </p:nvSpPr>
        <p:spPr>
          <a:xfrm>
            <a:off x="636245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a:spLocks noGrp="1"/>
          </p:cNvSpPr>
          <p:nvPr>
            <p:ph type="subTitle" idx="3"/>
          </p:nvPr>
        </p:nvSpPr>
        <p:spPr>
          <a:xfrm>
            <a:off x="3541212"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Neptune is the fourth-largest planet in our Solar System</a:t>
            </a:r>
            <a:endParaRPr/>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165" name="Google Shape;165;p29"/>
          <p:cNvSpPr txBox="1">
            <a:spLocks noGrp="1"/>
          </p:cNvSpPr>
          <p:nvPr>
            <p:ph type="title" idx="4"/>
          </p:nvPr>
        </p:nvSpPr>
        <p:spPr>
          <a:xfrm>
            <a:off x="662315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cxnSp>
        <p:nvCxnSpPr>
          <p:cNvPr id="167" name="Google Shape;167;p29"/>
          <p:cNvCxnSpPr>
            <a:stCxn id="161" idx="2"/>
            <a:endCxn id="164" idx="0"/>
          </p:cNvCxnSpPr>
          <p:nvPr/>
        </p:nvCxnSpPr>
        <p:spPr>
          <a:xfrm>
            <a:off x="1750350" y="302792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4008463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dirty="0"/>
              <a:t>Mercury is the smallest planet in our Solar System</a:t>
            </a:r>
            <a:endParaRPr sz="1400" dirty="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a:latin typeface="Rajdhani"/>
                <a:ea typeface="Rajdhani"/>
                <a:cs typeface="Rajdhani"/>
                <a:sym typeface="Rajdhani"/>
              </a:rPr>
              <a:t>MERCURY</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VENUS</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SATURN</a:t>
            </a:r>
            <a:endParaRPr sz="1600" b="1">
              <a:latin typeface="Rajdhani"/>
              <a:ea typeface="Rajdhani"/>
              <a:cs typeface="Rajdhani"/>
              <a:sym typeface="Rajdhan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6647300" cy="1693025"/>
        </p:xfrm>
        <a:graphic>
          <a:graphicData uri="http://schemas.openxmlformats.org/drawingml/2006/table">
            <a:tbl>
              <a:tblPr>
                <a:noFill/>
                <a:tableStyleId>{D8F293BF-F3F3-4FD8-84E4-91F051990485}</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smallest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the biggest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Venus has a beautiful name, but it’s terribly hot</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JUPITER</a:t>
            </a:r>
            <a:endParaRPr sz="1800" b="1">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dirty="0"/>
              <a:t>VORGEHENSWEISE</a:t>
            </a:r>
            <a:endParaRPr dirty="0"/>
          </a:p>
        </p:txBody>
      </p:sp>
      <p:sp>
        <p:nvSpPr>
          <p:cNvPr id="700" name="Google Shape;700;p36"/>
          <p:cNvSpPr txBox="1">
            <a:spLocks noGrp="1"/>
          </p:cNvSpPr>
          <p:nvPr>
            <p:ph type="subTitle" idx="4294967295"/>
          </p:nvPr>
        </p:nvSpPr>
        <p:spPr>
          <a:xfrm>
            <a:off x="71445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dirty="0" err="1"/>
              <a:t>Suche</a:t>
            </a:r>
            <a:r>
              <a:rPr lang="en" sz="1400" dirty="0"/>
              <a:t> </a:t>
            </a:r>
            <a:r>
              <a:rPr lang="en" sz="1400" dirty="0" err="1"/>
              <a:t>nach</a:t>
            </a:r>
            <a:r>
              <a:rPr lang="en" sz="1400" dirty="0"/>
              <a:t> APIs</a:t>
            </a:r>
            <a:endParaRPr sz="1400" dirty="0"/>
          </a:p>
        </p:txBody>
      </p:sp>
      <p:sp>
        <p:nvSpPr>
          <p:cNvPr id="701" name="Google Shape;701;p36"/>
          <p:cNvSpPr txBox="1">
            <a:spLocks noGrp="1"/>
          </p:cNvSpPr>
          <p:nvPr>
            <p:ph type="subTitle" idx="4294967295"/>
          </p:nvPr>
        </p:nvSpPr>
        <p:spPr>
          <a:xfrm>
            <a:off x="38059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de-DE" sz="1400" dirty="0"/>
              <a:t>Entwicklung des </a:t>
            </a:r>
            <a:r>
              <a:rPr lang="de-DE" sz="1400" dirty="0" err="1"/>
              <a:t>Migrators</a:t>
            </a:r>
            <a:endParaRPr sz="1400" dirty="0"/>
          </a:p>
        </p:txBody>
      </p:sp>
      <p:sp>
        <p:nvSpPr>
          <p:cNvPr id="702" name="Google Shape;702;p36"/>
          <p:cNvSpPr txBox="1">
            <a:spLocks noGrp="1"/>
          </p:cNvSpPr>
          <p:nvPr>
            <p:ph type="subTitle" idx="4294967295"/>
          </p:nvPr>
        </p:nvSpPr>
        <p:spPr>
          <a:xfrm>
            <a:off x="2260075"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dirty="0" err="1"/>
              <a:t>Entwicklung</a:t>
            </a:r>
            <a:r>
              <a:rPr lang="en" sz="1400" dirty="0"/>
              <a:t> der Crawler</a:t>
            </a:r>
            <a:endParaRPr sz="1400" dirty="0"/>
          </a:p>
        </p:txBody>
      </p:sp>
      <p:sp>
        <p:nvSpPr>
          <p:cNvPr id="703" name="Google Shape;703;p36"/>
          <p:cNvSpPr txBox="1">
            <a:spLocks noGrp="1"/>
          </p:cNvSpPr>
          <p:nvPr>
            <p:ph type="subTitle" idx="4294967295"/>
          </p:nvPr>
        </p:nvSpPr>
        <p:spPr>
          <a:xfrm>
            <a:off x="68974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Neptune is the farthest planet from the Sun</a:t>
            </a:r>
            <a:endParaRPr sz="1400"/>
          </a:p>
        </p:txBody>
      </p:sp>
      <p:sp>
        <p:nvSpPr>
          <p:cNvPr id="704" name="Google Shape;704;p36"/>
          <p:cNvSpPr txBox="1">
            <a:spLocks noGrp="1"/>
          </p:cNvSpPr>
          <p:nvPr>
            <p:ph type="subTitle" idx="4294967295"/>
          </p:nvPr>
        </p:nvSpPr>
        <p:spPr>
          <a:xfrm>
            <a:off x="5351471"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dirty="0"/>
              <a:t>Saturn is the ringed planet and a gas giant</a:t>
            </a:r>
            <a:endParaRPr sz="1400" dirty="0"/>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COLLECT</a:t>
            </a:r>
            <a:endParaRPr sz="1800" b="1" dirty="0">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err="1">
                <a:latin typeface="Rajdhani"/>
                <a:ea typeface="Rajdhani"/>
                <a:cs typeface="Rajdhani"/>
                <a:sym typeface="Rajdhani"/>
              </a:rPr>
              <a:t>Aufbereitung</a:t>
            </a:r>
            <a:endParaRPr sz="1800" b="1" dirty="0">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ANALYSE</a:t>
            </a:r>
            <a:endParaRPr sz="1800" b="1" dirty="0">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NEPTUNE</a:t>
            </a:r>
            <a:endParaRPr sz="1800" b="1">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dirty="0">
                <a:latin typeface="Rajdhani"/>
                <a:ea typeface="Rajdhani"/>
                <a:cs typeface="Rajdhani"/>
                <a:sym typeface="Rajdhani"/>
              </a:rPr>
              <a:t>MIGRATE</a:t>
            </a:r>
            <a:endParaRPr sz="1800" b="1" dirty="0">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l="16989" r="26884"/>
          <a:stretch/>
        </p:blipFill>
        <p:spPr>
          <a:xfrm>
            <a:off x="618200" y="801425"/>
            <a:ext cx="3532800" cy="3540600"/>
          </a:xfrm>
          <a:prstGeom prst="ellipse">
            <a:avLst/>
          </a:prstGeom>
          <a:noFill/>
          <a:ln>
            <a:noFill/>
          </a:ln>
        </p:spPr>
      </p:pic>
      <p:sp>
        <p:nvSpPr>
          <p:cNvPr id="754" name="Google Shape;754;p38"/>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11700" y="2062500"/>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333,000,000+</a:t>
            </a:r>
            <a:endParaRPr/>
          </a:p>
        </p:txBody>
      </p:sp>
      <p:sp>
        <p:nvSpPr>
          <p:cNvPr id="760" name="Google Shape;760;p39"/>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chemeClr val="lt2"/>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chemeClr val="lt2"/>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WHERE IT’S BEING IMPLEMENTED</a:t>
            </a:r>
            <a:endParaRPr/>
          </a:p>
        </p:txBody>
      </p:sp>
      <p:sp>
        <p:nvSpPr>
          <p:cNvPr id="773" name="Google Shape;773;p40"/>
          <p:cNvSpPr txBox="1">
            <a:spLocks noGrp="1"/>
          </p:cNvSpPr>
          <p:nvPr>
            <p:ph type="subTitle" idx="1"/>
          </p:nvPr>
        </p:nvSpPr>
        <p:spPr>
          <a:xfrm>
            <a:off x="6006000" y="2247874"/>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actually cold</a:t>
            </a:r>
            <a:endParaRPr sz="1400"/>
          </a:p>
        </p:txBody>
      </p:sp>
      <p:sp>
        <p:nvSpPr>
          <p:cNvPr id="774" name="Google Shape;774;p40"/>
          <p:cNvSpPr txBox="1">
            <a:spLocks noGrp="1"/>
          </p:cNvSpPr>
          <p:nvPr>
            <p:ph type="subTitle" idx="2"/>
          </p:nvPr>
        </p:nvSpPr>
        <p:spPr>
          <a:xfrm>
            <a:off x="6006000" y="3400700"/>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Mercury is the closest planet to the Sun</a:t>
            </a:r>
            <a:endParaRPr sz="1400"/>
          </a:p>
        </p:txBody>
      </p:sp>
      <p:sp>
        <p:nvSpPr>
          <p:cNvPr id="775" name="Google Shape;775;p40"/>
          <p:cNvSpPr txBox="1">
            <a:spLocks noGrp="1"/>
          </p:cNvSpPr>
          <p:nvPr>
            <p:ph type="title"/>
          </p:nvPr>
        </p:nvSpPr>
        <p:spPr>
          <a:xfrm>
            <a:off x="6006000" y="188167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30%</a:t>
            </a:r>
            <a:endParaRPr/>
          </a:p>
        </p:txBody>
      </p:sp>
      <p:sp>
        <p:nvSpPr>
          <p:cNvPr id="776" name="Google Shape;776;p40"/>
          <p:cNvSpPr txBox="1">
            <a:spLocks noGrp="1"/>
          </p:cNvSpPr>
          <p:nvPr>
            <p:ph type="title" idx="3"/>
          </p:nvPr>
        </p:nvSpPr>
        <p:spPr>
          <a:xfrm>
            <a:off x="6006000" y="302812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9" name="Google Shape;1579;p40"/>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82" name="Google Shape;1582;p40"/>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lvl="0"/>
            <a:r>
              <a:rPr lang="en-GB" dirty="0"/>
              <a:t>MOTIVATION</a:t>
            </a:r>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7" name="Google Shape;117;p26"/>
          <p:cNvSpPr txBox="1">
            <a:spLocks noGrp="1"/>
          </p:cNvSpPr>
          <p:nvPr>
            <p:ph type="title" idx="2"/>
          </p:nvPr>
        </p:nvSpPr>
        <p:spPr>
          <a:xfrm>
            <a:off x="4845486" y="1455263"/>
            <a:ext cx="3043419" cy="421500"/>
          </a:xfrm>
          <a:prstGeom prst="rect">
            <a:avLst/>
          </a:prstGeom>
        </p:spPr>
        <p:txBody>
          <a:bodyPr spcFirstLastPara="1" wrap="square" lIns="91425" tIns="91425" rIns="91425" bIns="91425" anchor="ctr" anchorCtr="0">
            <a:noAutofit/>
          </a:bodyPr>
          <a:lstStyle/>
          <a:p>
            <a:pPr lvl="0"/>
            <a:r>
              <a:rPr lang="de-DE" dirty="0"/>
              <a:t>ARCHITEKTUR</a:t>
            </a:r>
            <a:endParaRPr dirty="0"/>
          </a:p>
        </p:txBody>
      </p:sp>
      <p:sp>
        <p:nvSpPr>
          <p:cNvPr id="118" name="Google Shape;118;p26"/>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9" name="Google Shape;119;p26"/>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lvl="0"/>
            <a:r>
              <a:rPr lang="de-DE" dirty="0"/>
              <a:t>ZIELSETZUNG</a:t>
            </a:r>
            <a:endParaRPr dirty="0"/>
          </a:p>
        </p:txBody>
      </p:sp>
      <p:sp>
        <p:nvSpPr>
          <p:cNvPr id="120" name="Google Shape;120;p26"/>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1" name="Google Shape;121;p26"/>
          <p:cNvSpPr txBox="1">
            <a:spLocks noGrp="1"/>
          </p:cNvSpPr>
          <p:nvPr>
            <p:ph type="title" idx="6"/>
          </p:nvPr>
        </p:nvSpPr>
        <p:spPr>
          <a:xfrm>
            <a:off x="6100574" y="2878082"/>
            <a:ext cx="304342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DATENAUFBEREITUNG</a:t>
            </a:r>
            <a:endParaRPr dirty="0"/>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a:solidFill>
                  <a:schemeClr val="lt2"/>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chemeClr val="lt2"/>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Neptune is the farthest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Venus is the second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Despite being red, Mars is actually a cold place</a:t>
            </a:r>
            <a:endParaRPr>
              <a:solidFill>
                <a:schemeClr val="lt2"/>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NEPTUNE</a:t>
            </a:r>
            <a:endParaRPr sz="1800" b="1">
              <a:solidFill>
                <a:schemeClr val="lt2"/>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MERCURY</a:t>
            </a:r>
            <a:endParaRPr sz="1800" b="1">
              <a:solidFill>
                <a:schemeClr val="lt2"/>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VENUS</a:t>
            </a:r>
            <a:endParaRPr sz="1800" b="1">
              <a:solidFill>
                <a:schemeClr val="lt2"/>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MARS</a:t>
            </a:r>
            <a:endParaRPr sz="1800" b="1">
              <a:solidFill>
                <a:schemeClr val="lt2"/>
              </a:solidFill>
              <a:latin typeface="Rajdhani"/>
              <a:ea typeface="Rajdhani"/>
              <a:cs typeface="Rajdhani"/>
              <a:sym typeface="Rajdhan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60055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50721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3" name="Google Shape;1723;p43"/>
          <p:cNvSpPr txBox="1">
            <a:spLocks noGrp="1"/>
          </p:cNvSpPr>
          <p:nvPr>
            <p:ph type="subTitle" idx="4"/>
          </p:nvPr>
        </p:nvSpPr>
        <p:spPr>
          <a:xfrm flipH="1">
            <a:off x="13466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4" name="Google Shape;1724;p43"/>
          <p:cNvSpPr txBox="1">
            <a:spLocks noGrp="1"/>
          </p:cNvSpPr>
          <p:nvPr>
            <p:ph type="subTitle" idx="1"/>
          </p:nvPr>
        </p:nvSpPr>
        <p:spPr>
          <a:xfrm flipH="1">
            <a:off x="50721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JAMES PATTERSON</a:t>
            </a:r>
            <a:endParaRPr sz="2400" b="1">
              <a:latin typeface="Rajdhani"/>
              <a:ea typeface="Rajdhani"/>
              <a:cs typeface="Rajdhani"/>
              <a:sym typeface="Rajdhani"/>
            </a:endParaRPr>
          </a:p>
        </p:txBody>
      </p:sp>
      <p:sp>
        <p:nvSpPr>
          <p:cNvPr id="1725" name="Google Shape;1725;p43"/>
          <p:cNvSpPr txBox="1">
            <a:spLocks noGrp="1"/>
          </p:cNvSpPr>
          <p:nvPr>
            <p:ph type="subTitle" idx="3"/>
          </p:nvPr>
        </p:nvSpPr>
        <p:spPr>
          <a:xfrm flipH="1">
            <a:off x="13466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JENNA DOE</a:t>
            </a:r>
            <a:endParaRPr sz="2400" b="1">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769" name="Google Shape;1769;p46"/>
          <p:cNvSpPr txBox="1">
            <a:spLocks noGrp="1"/>
          </p:cNvSpPr>
          <p:nvPr>
            <p:ph type="subTitle" idx="1"/>
          </p:nvPr>
        </p:nvSpPr>
        <p:spPr>
          <a:xfrm>
            <a:off x="2561975" y="21051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770" name="Google Shape;1770;p46"/>
          <p:cNvSpPr txBox="1"/>
          <p:nvPr/>
        </p:nvSpPr>
        <p:spPr>
          <a:xfrm>
            <a:off x="3500975" y="4280644"/>
            <a:ext cx="2142000" cy="2358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2"/>
                </a:solidFill>
                <a:latin typeface="Rajdhani"/>
                <a:ea typeface="Rajdhani"/>
                <a:cs typeface="Rajdhani"/>
                <a:sym typeface="Rajdhani"/>
              </a:rPr>
              <a:t>VECTOR</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4">
                  <a:extLst>
                    <a:ext uri="{A12FA001-AC4F-418D-AE19-62706E023703}">
                      <ahyp:hlinkClr xmlns:ahyp="http://schemas.microsoft.com/office/drawing/2018/hyperlinkcolor" val="tx"/>
                    </a:ext>
                  </a:extLst>
                </a:hlinkClick>
              </a:rPr>
              <a:t>Abstract technology particle background</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5">
                  <a:extLst>
                    <a:ext uri="{A12FA001-AC4F-418D-AE19-62706E023703}">
                      <ahyp:hlinkClr xmlns:ahyp="http://schemas.microsoft.com/office/drawing/2018/hyperlinkcolor" val="tx"/>
                    </a:ext>
                  </a:extLst>
                </a:hlinkClick>
              </a:rPr>
              <a:t>Artificial face recognition abstract technology</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6">
                  <a:extLst>
                    <a:ext uri="{A12FA001-AC4F-418D-AE19-62706E023703}">
                      <ahyp:hlinkClr xmlns:ahyp="http://schemas.microsoft.com/office/drawing/2018/hyperlinkcolor" val="tx"/>
                    </a:ext>
                  </a:extLst>
                </a:hlinkClick>
              </a:rPr>
              <a:t>Simple geometric monoline logos</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7">
                  <a:extLst>
                    <a:ext uri="{A12FA001-AC4F-418D-AE19-62706E023703}">
                      <ahyp:hlinkClr xmlns:ahyp="http://schemas.microsoft.com/office/drawing/2018/hyperlinkcolor" val="tx"/>
                    </a:ext>
                  </a:extLst>
                </a:hlinkClick>
              </a:rPr>
              <a:t>Abstract artificial intelligence background</a:t>
            </a:r>
            <a:endParaRPr>
              <a:solidFill>
                <a:schemeClr val="lt2"/>
              </a:solidFill>
            </a:endParaRPr>
          </a:p>
          <a:p>
            <a:pPr marL="0" lvl="0" indent="0" algn="l" rtl="0">
              <a:spcBef>
                <a:spcPts val="1600"/>
              </a:spcBef>
              <a:spcAft>
                <a:spcPts val="0"/>
              </a:spcAft>
              <a:buNone/>
            </a:pPr>
            <a:r>
              <a:rPr lang="en" b="1">
                <a:solidFill>
                  <a:schemeClr val="lt2"/>
                </a:solidFill>
                <a:latin typeface="Rajdhani"/>
                <a:ea typeface="Rajdhani"/>
                <a:cs typeface="Rajdhani"/>
                <a:sym typeface="Rajdhani"/>
              </a:rPr>
              <a:t>ICON</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8">
                  <a:extLst>
                    <a:ext uri="{A12FA001-AC4F-418D-AE19-62706E023703}">
                      <ahyp:hlinkClr xmlns:ahyp="http://schemas.microsoft.com/office/drawing/2018/hyperlinkcolor" val="tx"/>
                    </a:ext>
                  </a:extLst>
                </a:hlinkClick>
              </a:rPr>
              <a:t>Artificial intelligence</a:t>
            </a:r>
            <a:endParaRPr>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033039" cy="319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MOTIVATION</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could enter a subtitle here if you need it</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2504100" cy="868600"/>
        </p:xfrm>
        <a:graphic>
          <a:graphicData uri="http://schemas.openxmlformats.org/drawingml/2006/table">
            <a:tbl>
              <a:tblPr>
                <a:noFill/>
                <a:tableStyleId>{D8F293BF-F3F3-4FD8-84E4-91F051990485}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2504100" cy="976500"/>
        </p:xfrm>
        <a:graphic>
          <a:graphicData uri="http://schemas.openxmlformats.org/drawingml/2006/table">
            <a:tbl>
              <a:tblPr>
                <a:noFill/>
                <a:tableStyleId>{D8F293BF-F3F3-4FD8-84E4-91F051990485}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2363400" cy="868575"/>
        </p:xfrm>
        <a:graphic>
          <a:graphicData uri="http://schemas.openxmlformats.org/drawingml/2006/table">
            <a:tbl>
              <a:tblPr>
                <a:noFill/>
                <a:tableStyleId>{D8F293BF-F3F3-4FD8-84E4-91F051990485}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2369800" cy="889350"/>
        </p:xfrm>
        <a:graphic>
          <a:graphicData uri="http://schemas.openxmlformats.org/drawingml/2006/table">
            <a:tbl>
              <a:tblPr>
                <a:noFill/>
                <a:tableStyleId>{D8F293BF-F3F3-4FD8-84E4-91F051990485}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294414" cy="3199800"/>
          </a:xfrm>
          <a:prstGeom prst="rect">
            <a:avLst/>
          </a:prstGeom>
        </p:spPr>
        <p:txBody>
          <a:bodyPr spcFirstLastPara="1" wrap="square" lIns="91425" tIns="91425" rIns="91425" bIns="91425" anchor="ctr" anchorCtr="0">
            <a:noAutofit/>
          </a:bodyPr>
          <a:lstStyle/>
          <a:p>
            <a:pPr lvl="0"/>
            <a:r>
              <a:rPr lang="de-DE" dirty="0"/>
              <a:t>ZIELSETZUNG</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could enter a subtitle here if you need it</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413485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408714" cy="3199800"/>
          </a:xfrm>
          <a:prstGeom prst="rect">
            <a:avLst/>
          </a:prstGeom>
        </p:spPr>
        <p:txBody>
          <a:bodyPr spcFirstLastPara="1" wrap="square" lIns="91425" tIns="91425" rIns="91425" bIns="91425" anchor="ctr" anchorCtr="0">
            <a:noAutofit/>
          </a:bodyPr>
          <a:lstStyle/>
          <a:p>
            <a:pPr lvl="0"/>
            <a:r>
              <a:rPr lang="de-DE" dirty="0"/>
              <a:t>ARCHITEKTUR</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could enter a subtitle here if you need it</a:t>
            </a:r>
            <a:endParaRPr dirty="0"/>
          </a:p>
        </p:txBody>
      </p:sp>
      <p:sp>
        <p:nvSpPr>
          <p:cNvPr id="176" name="Google Shape;176;p30"/>
          <p:cNvSpPr txBox="1">
            <a:spLocks noGrp="1"/>
          </p:cNvSpPr>
          <p:nvPr>
            <p:ph type="title" idx="2"/>
          </p:nvPr>
        </p:nvSpPr>
        <p:spPr>
          <a:xfrm>
            <a:off x="4849170" y="1001125"/>
            <a:ext cx="209538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1203163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77586" y="971850"/>
            <a:ext cx="4408714" cy="3199800"/>
          </a:xfrm>
          <a:prstGeom prst="rect">
            <a:avLst/>
          </a:prstGeom>
        </p:spPr>
        <p:txBody>
          <a:bodyPr spcFirstLastPara="1" wrap="square" lIns="91425" tIns="91425" rIns="91425" bIns="91425" anchor="ctr" anchorCtr="0">
            <a:noAutofit/>
          </a:bodyPr>
          <a:lstStyle/>
          <a:p>
            <a:pPr lvl="0"/>
            <a:r>
              <a:rPr lang="de-DE" dirty="0"/>
              <a:t>DATENAUF-BEREITUNG</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could enter a subtitle here if you need it</a:t>
            </a:r>
            <a:endParaRPr dirty="0"/>
          </a:p>
        </p:txBody>
      </p:sp>
      <p:sp>
        <p:nvSpPr>
          <p:cNvPr id="176" name="Google Shape;176;p30"/>
          <p:cNvSpPr txBox="1">
            <a:spLocks noGrp="1"/>
          </p:cNvSpPr>
          <p:nvPr>
            <p:ph type="title" idx="2"/>
          </p:nvPr>
        </p:nvSpPr>
        <p:spPr>
          <a:xfrm>
            <a:off x="4849170" y="1001125"/>
            <a:ext cx="2515016"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120264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in our Solar System</a:t>
            </a:r>
            <a:endParaRPr/>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terribly hot</a:t>
            </a:r>
            <a:endParaRPr/>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our Solar System</a:t>
            </a:r>
            <a:endParaRPr/>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composed of hydrogen and helium</a:t>
            </a:r>
            <a:endParaRP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Mercury is the closest planet to the Sun and the smallest one in the Solar System—it’s only a bit larger than our Moon. The planet’s name has nothing to do with the liquid metal, since it was named after the Roman messenger god, Mercury</a:t>
            </a:r>
            <a:endParaRPr dirty="0"/>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903700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2005</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Despite being red, Mars is a cold place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2010</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647580007"/>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933</Words>
  <Application>Microsoft Macintosh PowerPoint</Application>
  <PresentationFormat>On-screen Show (16:9)</PresentationFormat>
  <Paragraphs>181</Paragraphs>
  <Slides>40</Slides>
  <Notes>40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40</vt:i4>
      </vt:variant>
    </vt:vector>
  </HeadingPairs>
  <TitlesOfParts>
    <vt:vector size="54" baseType="lpstr">
      <vt:lpstr>Josefin Slab</vt:lpstr>
      <vt:lpstr>Anton</vt:lpstr>
      <vt:lpstr>Fira Sans Condensed Light</vt:lpstr>
      <vt:lpstr>Proxima Nova</vt:lpstr>
      <vt:lpstr>Amatic SC</vt:lpstr>
      <vt:lpstr>Proxima Nova Semibold</vt:lpstr>
      <vt:lpstr>Calibri</vt:lpstr>
      <vt:lpstr>Fira Sans Condensed</vt:lpstr>
      <vt:lpstr>Roboto Medium</vt:lpstr>
      <vt:lpstr>Advent Pro Light</vt:lpstr>
      <vt:lpstr>Arial</vt:lpstr>
      <vt:lpstr>Rajdhani</vt:lpstr>
      <vt:lpstr>Ai Tech Agency by Slidesgo</vt:lpstr>
      <vt:lpstr>Slidesgo Final Pages</vt:lpstr>
      <vt:lpstr>Nachrichten Dashboard</vt:lpstr>
      <vt:lpstr>MOTIVATION</vt:lpstr>
      <vt:lpstr>MOTIVATION</vt:lpstr>
      <vt:lpstr>ZIELSETZUNG</vt:lpstr>
      <vt:lpstr>ARCHITEKTUR</vt:lpstr>
      <vt:lpstr>DATENAUF-BEREITUNG</vt:lpstr>
      <vt:lpstr>WHAT DO WE DO?</vt:lpstr>
      <vt:lpstr>ABOUT US</vt:lpstr>
      <vt:lpstr>OUR EVOLUTION</vt:lpstr>
      <vt:lpstr>WHAT SETS US APART?</vt:lpstr>
      <vt:lpstr>HOW DO WE DO IT?</vt:lpstr>
      <vt:lpstr>WHAT DO WE OFFER?</vt:lpstr>
      <vt:lpstr>OUR CLIENTS</vt:lpstr>
      <vt:lpstr>WHAT DO THEY SAY ABOUT US?</vt:lpstr>
      <vt:lpstr>VORGEHENSWEISE</vt:lpstr>
      <vt:lpstr>AWESOME WORDS</vt:lpstr>
      <vt:lpstr>A PICTURE ALWAYS REINFORCES THE CONCEPT</vt:lpstr>
      <vt:lpstr>333,000,000+</vt:lpstr>
      <vt:lpstr>COUNTRIES WHERE IT’S BEING IMPLEMENTED</vt:lpstr>
      <vt:lpstr>OUR GROWTH</vt:lpstr>
      <vt:lpstr>OUR PROGRESS</vt:lpstr>
      <vt:lpstr>MEET THE TEAM</vt:lpstr>
      <vt:lpstr>SOFTWARE DESKTOP</vt:lpstr>
      <vt:lpstr>MOBILE APP</vt:lpstr>
      <vt:lpstr>THANKS!</vt:lpstr>
      <vt:lpstr>ALTERNATIVE RESOURCES</vt:lpstr>
      <vt:lpstr>RESOURCES</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Nachrichten Dashboard</dc:title>
  <cp:lastModifiedBy>Horst, Janes</cp:lastModifiedBy>
  <cp:revision>3</cp:revision>
  <dcterms:modified xsi:type="dcterms:W3CDTF">2022-06-30T19:10:22Z</dcterms:modified>
</cp:coreProperties>
</file>